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63" r:id="rId5"/>
    <p:sldId id="262" r:id="rId6"/>
    <p:sldId id="264" r:id="rId7"/>
    <p:sldId id="266" r:id="rId8"/>
    <p:sldId id="267" r:id="rId9"/>
    <p:sldId id="268" r:id="rId10"/>
    <p:sldId id="269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78" r:id="rId31"/>
    <p:sldId id="279" r:id="rId32"/>
    <p:sldId id="291" r:id="rId33"/>
    <p:sldId id="292" r:id="rId34"/>
    <p:sldId id="259" r:id="rId35"/>
  </p:sldIdLst>
  <p:sldSz cx="12192000" cy="6858000"/>
  <p:notesSz cx="6858000" cy="9144000"/>
  <p:embeddedFontLs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Lato Black" charset="0"/>
      <p:bold r:id="rId41"/>
      <p:boldItalic r:id="rId42"/>
    </p:embeddedFont>
    <p:embeddedFont>
      <p:font typeface="Libre Baskerville" charset="0"/>
      <p:regular r:id="rId43"/>
      <p:bold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75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10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i-Reddy1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4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Grocery Store Management</a:t>
            </a:r>
            <a:endParaRPr sz="4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60" y="357166"/>
            <a:ext cx="10972840" cy="5819797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2. Product Performance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many products exist in each category?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shot (81).png"/>
          <p:cNvPicPr>
            <a:picLocks noChangeAspect="1"/>
          </p:cNvPicPr>
          <p:nvPr/>
        </p:nvPicPr>
        <p:blipFill>
          <a:blip r:embed="rId3"/>
          <a:srcRect l="15429" t="36427" r="34766" b="19801"/>
          <a:stretch>
            <a:fillRect/>
          </a:stretch>
        </p:blipFill>
        <p:spPr>
          <a:xfrm>
            <a:off x="1738282" y="1928802"/>
            <a:ext cx="6072230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82).png"/>
          <p:cNvPicPr>
            <a:picLocks noChangeAspect="1"/>
          </p:cNvPicPr>
          <p:nvPr/>
        </p:nvPicPr>
        <p:blipFill>
          <a:blip r:embed="rId2"/>
          <a:srcRect l="15429" t="31241" r="38281" b="20819"/>
          <a:stretch>
            <a:fillRect/>
          </a:stretch>
        </p:blipFill>
        <p:spPr>
          <a:xfrm>
            <a:off x="1595406" y="1785926"/>
            <a:ext cx="5643602" cy="3286148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body" idx="1"/>
          </p:nvPr>
        </p:nvSpPr>
        <p:spPr>
          <a:xfrm>
            <a:off x="309563" y="214313"/>
            <a:ext cx="11044237" cy="596265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the average price of products by category?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60" y="642918"/>
            <a:ext cx="10972840" cy="5534045"/>
          </a:xfrm>
        </p:spPr>
        <p:txBody>
          <a:bodyPr/>
          <a:lstStyle/>
          <a:p>
            <a:pPr fontAlgn="base"/>
            <a:r>
              <a:rPr lang="en-US" dirty="0" smtClean="0"/>
              <a:t>Which products have the highest total sales volume (by quantity)?</a:t>
            </a:r>
          </a:p>
        </p:txBody>
      </p:sp>
      <p:pic>
        <p:nvPicPr>
          <p:cNvPr id="5" name="Picture 4" descr="Screenshot (83).png"/>
          <p:cNvPicPr>
            <a:picLocks noChangeAspect="1"/>
          </p:cNvPicPr>
          <p:nvPr/>
        </p:nvPicPr>
        <p:blipFill>
          <a:blip r:embed="rId2"/>
          <a:srcRect l="15429" t="31240" r="38281" b="8313"/>
          <a:stretch>
            <a:fillRect/>
          </a:stretch>
        </p:blipFill>
        <p:spPr>
          <a:xfrm>
            <a:off x="1666844" y="1571612"/>
            <a:ext cx="5643602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95274" y="571480"/>
            <a:ext cx="10758526" cy="5605483"/>
          </a:xfrm>
        </p:spPr>
        <p:txBody>
          <a:bodyPr/>
          <a:lstStyle/>
          <a:p>
            <a:r>
              <a:rPr lang="en-US" dirty="0" smtClean="0"/>
              <a:t>What is the total revenue generated by each product?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(102).png"/>
          <p:cNvPicPr>
            <a:picLocks noChangeAspect="1"/>
          </p:cNvPicPr>
          <p:nvPr/>
        </p:nvPicPr>
        <p:blipFill>
          <a:blip r:embed="rId2"/>
          <a:srcRect l="15429" t="22903" r="38281" b="34367"/>
          <a:stretch>
            <a:fillRect/>
          </a:stretch>
        </p:blipFill>
        <p:spPr>
          <a:xfrm>
            <a:off x="1666844" y="1571612"/>
            <a:ext cx="5643602" cy="300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274" y="428604"/>
            <a:ext cx="10758526" cy="5748359"/>
          </a:xfrm>
        </p:spPr>
        <p:txBody>
          <a:bodyPr/>
          <a:lstStyle/>
          <a:p>
            <a:r>
              <a:rPr lang="en-US" dirty="0" smtClean="0"/>
              <a:t>How do product sales vary by category and supplier?</a:t>
            </a:r>
          </a:p>
        </p:txBody>
      </p:sp>
      <p:pic>
        <p:nvPicPr>
          <p:cNvPr id="4" name="Picture 3" descr="Screenshot (85).png"/>
          <p:cNvPicPr>
            <a:picLocks noChangeAspect="1"/>
          </p:cNvPicPr>
          <p:nvPr/>
        </p:nvPicPr>
        <p:blipFill>
          <a:blip r:embed="rId2"/>
          <a:srcRect l="15429" t="24988" r="37695" b="7270"/>
          <a:stretch>
            <a:fillRect/>
          </a:stretch>
        </p:blipFill>
        <p:spPr>
          <a:xfrm>
            <a:off x="1809720" y="1214422"/>
            <a:ext cx="571504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428604"/>
            <a:ext cx="10829964" cy="5748359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3. Sales and Order Trends</a:t>
            </a:r>
          </a:p>
          <a:p>
            <a:r>
              <a:rPr lang="en-US" dirty="0" smtClean="0"/>
              <a:t>How many orders have been placed in total?</a:t>
            </a:r>
            <a:endParaRPr lang="en-US" dirty="0"/>
          </a:p>
        </p:txBody>
      </p:sp>
      <p:pic>
        <p:nvPicPr>
          <p:cNvPr id="5" name="Picture 4" descr="Screenshot (86).png"/>
          <p:cNvPicPr>
            <a:picLocks noChangeAspect="1"/>
          </p:cNvPicPr>
          <p:nvPr/>
        </p:nvPicPr>
        <p:blipFill>
          <a:blip r:embed="rId2"/>
          <a:srcRect l="15429" t="44765" r="38867" b="29181"/>
          <a:stretch>
            <a:fillRect/>
          </a:stretch>
        </p:blipFill>
        <p:spPr>
          <a:xfrm>
            <a:off x="1309654" y="2786058"/>
            <a:ext cx="5572164" cy="17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285728"/>
            <a:ext cx="10829964" cy="589123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the average value per order?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shot (87).png"/>
          <p:cNvPicPr>
            <a:picLocks noChangeAspect="1"/>
          </p:cNvPicPr>
          <p:nvPr/>
        </p:nvPicPr>
        <p:blipFill>
          <a:blip r:embed="rId2"/>
          <a:srcRect l="15429" t="41663" r="38867" b="8313"/>
          <a:stretch>
            <a:fillRect/>
          </a:stretch>
        </p:blipFill>
        <p:spPr>
          <a:xfrm>
            <a:off x="1381092" y="1714488"/>
            <a:ext cx="5572164" cy="3429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214290"/>
            <a:ext cx="10829964" cy="596267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On which dates were the most orders placed?</a:t>
            </a:r>
            <a:endParaRPr lang="en-US" dirty="0"/>
          </a:p>
        </p:txBody>
      </p:sp>
      <p:pic>
        <p:nvPicPr>
          <p:cNvPr id="4" name="Picture 3" descr="Screenshot (88).png"/>
          <p:cNvPicPr>
            <a:picLocks noChangeAspect="1"/>
          </p:cNvPicPr>
          <p:nvPr/>
        </p:nvPicPr>
        <p:blipFill>
          <a:blip r:embed="rId2"/>
          <a:srcRect l="15429" t="30199" r="38281" b="29156"/>
          <a:stretch>
            <a:fillRect/>
          </a:stretch>
        </p:blipFill>
        <p:spPr>
          <a:xfrm>
            <a:off x="1666844" y="1714488"/>
            <a:ext cx="5643602" cy="2786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428604"/>
            <a:ext cx="10829964" cy="5748359"/>
          </a:xfrm>
        </p:spPr>
        <p:txBody>
          <a:bodyPr/>
          <a:lstStyle/>
          <a:p>
            <a:r>
              <a:rPr lang="en-US" dirty="0" smtClean="0"/>
              <a:t>What are the monthly trends in order volume and revenue?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shot (104).png"/>
          <p:cNvPicPr>
            <a:picLocks noChangeAspect="1"/>
          </p:cNvPicPr>
          <p:nvPr/>
        </p:nvPicPr>
        <p:blipFill>
          <a:blip r:embed="rId2"/>
          <a:srcRect l="15429" t="33325" r="37695" b="8313"/>
          <a:stretch>
            <a:fillRect/>
          </a:stretch>
        </p:blipFill>
        <p:spPr>
          <a:xfrm>
            <a:off x="1809720" y="1428736"/>
            <a:ext cx="5715040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428604"/>
            <a:ext cx="10829964" cy="5748359"/>
          </a:xfrm>
        </p:spPr>
        <p:txBody>
          <a:bodyPr/>
          <a:lstStyle/>
          <a:p>
            <a:r>
              <a:rPr lang="en-US" dirty="0" smtClean="0"/>
              <a:t>How do order patterns vary across weekdays and weekends?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5" name="Picture 4" descr="Screenshot (106).png"/>
          <p:cNvPicPr>
            <a:picLocks noChangeAspect="1"/>
          </p:cNvPicPr>
          <p:nvPr/>
        </p:nvPicPr>
        <p:blipFill>
          <a:blip r:embed="rId2"/>
          <a:srcRect l="15429" t="24988" r="26562" b="10397"/>
          <a:stretch>
            <a:fillRect/>
          </a:stretch>
        </p:blipFill>
        <p:spPr>
          <a:xfrm>
            <a:off x="1595406" y="1357298"/>
            <a:ext cx="7072362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000108"/>
            <a:ext cx="10430286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fontAlgn="base"/>
            <a:r>
              <a:rPr lang="en-US" sz="2400" b="1" dirty="0" err="1" smtClean="0"/>
              <a:t>Pavani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Munagala</a:t>
            </a:r>
            <a:endParaRPr lang="en-US" sz="2400" b="1" dirty="0" smtClean="0"/>
          </a:p>
          <a:p>
            <a:pPr fontAlgn="base"/>
            <a:r>
              <a:rPr lang="en-US" sz="2400" b="1" dirty="0" smtClean="0"/>
              <a:t>I Completed my graduation in Biotechnology Engineering from National Institute of Technology Raipur in 2024, where I worked on a exciting project named “Detection of Cancer Cells Using Linear Regression Models”. That was a turning point for me, as it sparked a deep interest in the field of data driven research and AI.</a:t>
            </a:r>
          </a:p>
          <a:p>
            <a:pPr fontAlgn="base"/>
            <a:r>
              <a:rPr lang="en-US" sz="2400" b="1" dirty="0" smtClean="0"/>
              <a:t>As I  delved deeper into this project, I became fascinated by how machine learning could be applied to solve real -world biological problems. It was through this exposure that I realized my passion for Data Science a field that is not only booming today but also shaping the future across many </a:t>
            </a:r>
            <a:r>
              <a:rPr lang="en-US" sz="2400" b="1" dirty="0" err="1" smtClean="0"/>
              <a:t>industries.Motivated</a:t>
            </a:r>
            <a:r>
              <a:rPr lang="en-US" sz="2400" b="1" dirty="0" smtClean="0"/>
              <a:t> by this interest, I decided to pursue my career in Data Science.</a:t>
            </a:r>
          </a:p>
          <a:p>
            <a:pPr fontAlgn="base"/>
            <a:r>
              <a:rPr lang="en-US" sz="2400" b="1" dirty="0" err="1" smtClean="0"/>
              <a:t>Linkedin:</a:t>
            </a:r>
            <a:r>
              <a:rPr lang="en-US" sz="2400" dirty="0" err="1" smtClean="0"/>
              <a:t>www.linkedin.com</a:t>
            </a:r>
            <a:r>
              <a:rPr lang="en-US" sz="2400" dirty="0" smtClean="0"/>
              <a:t>/</a:t>
            </a:r>
            <a:r>
              <a:rPr lang="en-US" sz="2400" dirty="0" err="1" smtClean="0"/>
              <a:t>pavani-munagala</a:t>
            </a:r>
            <a:endParaRPr lang="en-US" sz="2400" b="1" dirty="0" smtClean="0"/>
          </a:p>
          <a:p>
            <a:r>
              <a:rPr lang="en-US" sz="2400" b="1" dirty="0" err="1" smtClean="0"/>
              <a:t>Github</a:t>
            </a:r>
            <a:r>
              <a:rPr lang="en-US" sz="2400" b="1" dirty="0" smtClean="0"/>
              <a:t>:</a:t>
            </a:r>
            <a:r>
              <a:rPr lang="en-US" sz="2400" dirty="0" smtClean="0"/>
              <a:t>:</a:t>
            </a:r>
            <a:r>
              <a:rPr lang="en-US" sz="2400" u="sng" dirty="0" smtClean="0">
                <a:hlinkClick r:id="rId3"/>
              </a:rPr>
              <a:t>https://github.com/Pavani-Reddy111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8150" y="416554"/>
            <a:ext cx="8858312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2800" b="1" i="0" u="none" strike="noStrike" cap="none" dirty="0" smtClean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</a:t>
            </a:r>
            <a:r>
              <a:rPr lang="en-IN" sz="2800" b="1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me</a:t>
            </a:r>
            <a:endParaRPr sz="2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body" idx="1"/>
          </p:nvPr>
        </p:nvSpPr>
        <p:spPr>
          <a:xfrm>
            <a:off x="595313" y="428625"/>
            <a:ext cx="10758487" cy="5748338"/>
          </a:xfrm>
        </p:spPr>
        <p:txBody>
          <a:bodyPr/>
          <a:lstStyle/>
          <a:p>
            <a:pPr marL="628650" indent="-514350">
              <a:buNone/>
            </a:pPr>
            <a:endParaRPr lang="en-US" b="1" dirty="0" smtClean="0"/>
          </a:p>
          <a:p>
            <a:pPr marL="628650" indent="-514350">
              <a:buNone/>
            </a:pPr>
            <a:r>
              <a:rPr lang="en-US" b="1" dirty="0" smtClean="0"/>
              <a:t>4. Supplier Contribution</a:t>
            </a:r>
          </a:p>
          <a:p>
            <a:pPr marL="628650" indent="-514350">
              <a:buFont typeface="Arial" pitchFamily="34" charset="0"/>
              <a:buChar char="•"/>
            </a:pPr>
            <a:r>
              <a:rPr lang="en-US" dirty="0" smtClean="0"/>
              <a:t>How many suppliers are there in the database?</a:t>
            </a:r>
            <a:br>
              <a:rPr lang="en-US" dirty="0" smtClean="0"/>
            </a:br>
            <a:endParaRPr lang="en-US" b="1" dirty="0" smtClean="0"/>
          </a:p>
          <a:p>
            <a:endParaRPr lang="en-US" dirty="0"/>
          </a:p>
        </p:txBody>
      </p:sp>
      <p:pic>
        <p:nvPicPr>
          <p:cNvPr id="6" name="Picture 5" descr="Screenshot (91).png"/>
          <p:cNvPicPr>
            <a:picLocks noChangeAspect="1"/>
          </p:cNvPicPr>
          <p:nvPr/>
        </p:nvPicPr>
        <p:blipFill>
          <a:blip r:embed="rId2"/>
          <a:srcRect l="15429" t="44789" r="39453" b="30199"/>
          <a:stretch>
            <a:fillRect/>
          </a:stretch>
        </p:blipFill>
        <p:spPr>
          <a:xfrm>
            <a:off x="1309654" y="2571744"/>
            <a:ext cx="5500726" cy="1714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274" y="428604"/>
            <a:ext cx="10758526" cy="5748359"/>
          </a:xfrm>
        </p:spPr>
        <p:txBody>
          <a:bodyPr/>
          <a:lstStyle/>
          <a:p>
            <a:r>
              <a:rPr lang="en-US" dirty="0" smtClean="0"/>
              <a:t>Which supplier provides the most products?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shot (92).png"/>
          <p:cNvPicPr>
            <a:picLocks noChangeAspect="1"/>
          </p:cNvPicPr>
          <p:nvPr/>
        </p:nvPicPr>
        <p:blipFill>
          <a:blip r:embed="rId2"/>
          <a:srcRect l="15429" t="33325" r="37695" b="20819"/>
          <a:stretch>
            <a:fillRect/>
          </a:stretch>
        </p:blipFill>
        <p:spPr>
          <a:xfrm>
            <a:off x="1238216" y="1571612"/>
            <a:ext cx="5715040" cy="314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398" y="357166"/>
            <a:ext cx="10901402" cy="5819797"/>
          </a:xfrm>
        </p:spPr>
        <p:txBody>
          <a:bodyPr/>
          <a:lstStyle/>
          <a:p>
            <a:r>
              <a:rPr lang="en-US" dirty="0" smtClean="0"/>
              <a:t>What is the average price of products from each supplier?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(93).png"/>
          <p:cNvPicPr>
            <a:picLocks noChangeAspect="1"/>
          </p:cNvPicPr>
          <p:nvPr/>
        </p:nvPicPr>
        <p:blipFill>
          <a:blip r:embed="rId2"/>
          <a:srcRect l="15429" t="33325" r="38867" b="19777"/>
          <a:stretch>
            <a:fillRect/>
          </a:stretch>
        </p:blipFill>
        <p:spPr>
          <a:xfrm>
            <a:off x="1523968" y="1643050"/>
            <a:ext cx="5572164" cy="321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398" y="357166"/>
            <a:ext cx="10901402" cy="5819797"/>
          </a:xfrm>
        </p:spPr>
        <p:txBody>
          <a:bodyPr/>
          <a:lstStyle/>
          <a:p>
            <a:r>
              <a:rPr lang="en-US" dirty="0" smtClean="0"/>
              <a:t>Which suppliers contribute the most to total product sales (by revenue)?</a:t>
            </a:r>
          </a:p>
          <a:p>
            <a:endParaRPr lang="en-US" dirty="0"/>
          </a:p>
        </p:txBody>
      </p:sp>
      <p:pic>
        <p:nvPicPr>
          <p:cNvPr id="4" name="Picture 3" descr="Screenshot (94).png"/>
          <p:cNvPicPr>
            <a:picLocks noChangeAspect="1"/>
          </p:cNvPicPr>
          <p:nvPr/>
        </p:nvPicPr>
        <p:blipFill>
          <a:blip r:embed="rId2"/>
          <a:srcRect l="15429" t="28114" r="37695" b="20819"/>
          <a:stretch>
            <a:fillRect/>
          </a:stretch>
        </p:blipFill>
        <p:spPr>
          <a:xfrm>
            <a:off x="1595406" y="1857364"/>
            <a:ext cx="5715040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274" y="642918"/>
            <a:ext cx="10758526" cy="553404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5</a:t>
            </a:r>
            <a:r>
              <a:rPr lang="en-US" b="1" dirty="0" smtClean="0"/>
              <a:t>. Employee </a:t>
            </a:r>
            <a:r>
              <a:rPr lang="en-US" b="1" dirty="0" smtClean="0"/>
              <a:t>Performance</a:t>
            </a:r>
          </a:p>
          <a:p>
            <a:pPr>
              <a:buNone/>
            </a:pPr>
            <a:r>
              <a:rPr lang="en-US" dirty="0" smtClean="0"/>
              <a:t>. How </a:t>
            </a:r>
            <a:r>
              <a:rPr lang="en-US" dirty="0" smtClean="0"/>
              <a:t>many employees have processed orders?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shot (95).png"/>
          <p:cNvPicPr>
            <a:picLocks noChangeAspect="1"/>
          </p:cNvPicPr>
          <p:nvPr/>
        </p:nvPicPr>
        <p:blipFill>
          <a:blip r:embed="rId2"/>
          <a:srcRect l="14843" t="39578" r="38867" b="30199"/>
          <a:stretch>
            <a:fillRect/>
          </a:stretch>
        </p:blipFill>
        <p:spPr>
          <a:xfrm>
            <a:off x="1452530" y="2000240"/>
            <a:ext cx="5643602" cy="2071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150" y="714356"/>
            <a:ext cx="10615650" cy="5462607"/>
          </a:xfrm>
        </p:spPr>
        <p:txBody>
          <a:bodyPr/>
          <a:lstStyle/>
          <a:p>
            <a:r>
              <a:rPr lang="en-US" dirty="0" smtClean="0"/>
              <a:t>Which employees have handled the most orders?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shot (96).png"/>
          <p:cNvPicPr>
            <a:picLocks noChangeAspect="1"/>
          </p:cNvPicPr>
          <p:nvPr/>
        </p:nvPicPr>
        <p:blipFill>
          <a:blip r:embed="rId2"/>
          <a:srcRect l="15429" t="33325" r="38867" b="10397"/>
          <a:stretch>
            <a:fillRect/>
          </a:stretch>
        </p:blipFill>
        <p:spPr>
          <a:xfrm>
            <a:off x="1523968" y="1857364"/>
            <a:ext cx="5572164" cy="385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12" y="785794"/>
            <a:ext cx="10687088" cy="5391169"/>
          </a:xfrm>
        </p:spPr>
        <p:txBody>
          <a:bodyPr/>
          <a:lstStyle/>
          <a:p>
            <a:r>
              <a:rPr lang="en-US" dirty="0" smtClean="0"/>
              <a:t>What is the total sales value processed by each employee?</a:t>
            </a:r>
            <a:endParaRPr lang="en-US" dirty="0"/>
          </a:p>
        </p:txBody>
      </p:sp>
      <p:pic>
        <p:nvPicPr>
          <p:cNvPr id="4" name="Picture 3" descr="Screenshot (97).png"/>
          <p:cNvPicPr>
            <a:picLocks noChangeAspect="1"/>
          </p:cNvPicPr>
          <p:nvPr/>
        </p:nvPicPr>
        <p:blipFill>
          <a:blip r:embed="rId2"/>
          <a:srcRect l="15429" t="30199" r="40039" b="10397"/>
          <a:stretch>
            <a:fillRect/>
          </a:stretch>
        </p:blipFill>
        <p:spPr>
          <a:xfrm>
            <a:off x="1666844" y="1857364"/>
            <a:ext cx="5429288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274" y="500042"/>
            <a:ext cx="10758526" cy="5676921"/>
          </a:xfrm>
        </p:spPr>
        <p:txBody>
          <a:bodyPr/>
          <a:lstStyle/>
          <a:p>
            <a:r>
              <a:rPr lang="en-US" dirty="0" smtClean="0"/>
              <a:t>What is the average order value handled per employee?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 descr="Screenshot (98).png"/>
          <p:cNvPicPr>
            <a:picLocks noChangeAspect="1"/>
          </p:cNvPicPr>
          <p:nvPr/>
        </p:nvPicPr>
        <p:blipFill>
          <a:blip r:embed="rId2"/>
          <a:srcRect l="15429" t="30199" r="40039" b="10397"/>
          <a:stretch>
            <a:fillRect/>
          </a:stretch>
        </p:blipFill>
        <p:spPr>
          <a:xfrm>
            <a:off x="1523968" y="1571612"/>
            <a:ext cx="5429288" cy="407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12" y="928670"/>
            <a:ext cx="10687088" cy="5248293"/>
          </a:xfrm>
        </p:spPr>
        <p:txBody>
          <a:bodyPr/>
          <a:lstStyle/>
          <a:p>
            <a:pPr marL="628650" indent="-514350">
              <a:buNone/>
            </a:pPr>
            <a:r>
              <a:rPr lang="en-US" b="1" dirty="0" smtClean="0"/>
              <a:t>6. Order Details Deep Dive</a:t>
            </a:r>
          </a:p>
          <a:p>
            <a:pPr marL="628650" indent="-514350">
              <a:buFont typeface="Arial" pitchFamily="34" charset="0"/>
              <a:buChar char="•"/>
            </a:pPr>
            <a:r>
              <a:rPr lang="en-US" dirty="0" smtClean="0"/>
              <a:t>What is the relationship between quantity ordered and total price?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shot (99).png"/>
          <p:cNvPicPr>
            <a:picLocks noChangeAspect="1"/>
          </p:cNvPicPr>
          <p:nvPr/>
        </p:nvPicPr>
        <p:blipFill>
          <a:blip r:embed="rId2"/>
          <a:srcRect l="15429" t="44789" r="37695" b="29156"/>
          <a:stretch>
            <a:fillRect/>
          </a:stretch>
        </p:blipFill>
        <p:spPr>
          <a:xfrm>
            <a:off x="1595406" y="2500306"/>
            <a:ext cx="5715040" cy="17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150" y="857232"/>
            <a:ext cx="10615650" cy="5319731"/>
          </a:xfrm>
        </p:spPr>
        <p:txBody>
          <a:bodyPr/>
          <a:lstStyle/>
          <a:p>
            <a:r>
              <a:rPr lang="en-US" dirty="0" smtClean="0"/>
              <a:t>What is the average quantity ordered per product?</a:t>
            </a:r>
            <a:endParaRPr lang="en-US" dirty="0"/>
          </a:p>
        </p:txBody>
      </p:sp>
      <p:pic>
        <p:nvPicPr>
          <p:cNvPr id="4" name="Picture 3" descr="Screenshot (100).png"/>
          <p:cNvPicPr>
            <a:picLocks noChangeAspect="1"/>
          </p:cNvPicPr>
          <p:nvPr/>
        </p:nvPicPr>
        <p:blipFill>
          <a:blip r:embed="rId2"/>
          <a:srcRect l="15429" t="36452" r="38281" b="8313"/>
          <a:stretch>
            <a:fillRect/>
          </a:stretch>
        </p:blipFill>
        <p:spPr>
          <a:xfrm>
            <a:off x="1523968" y="2000240"/>
            <a:ext cx="5643602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88" y="714356"/>
            <a:ext cx="10829964" cy="1000132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Agenda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12" y="1571612"/>
            <a:ext cx="10687088" cy="4605351"/>
          </a:xfrm>
        </p:spPr>
        <p:txBody>
          <a:bodyPr/>
          <a:lstStyle/>
          <a:p>
            <a:pPr lvl="0" indent="-431800">
              <a:buSzPts val="2400"/>
            </a:pPr>
            <a:r>
              <a:rPr lang="en-US" b="1" dirty="0" smtClean="0"/>
              <a:t>Objective of the project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ER Diagram and schema explanation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Analysis 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SQL queries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Business </a:t>
            </a:r>
            <a:r>
              <a:rPr lang="en-US" b="1" dirty="0" smtClean="0"/>
              <a:t>insights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Conclusion </a:t>
            </a:r>
            <a:endParaRPr lang="en-US" dirty="0" smtClean="0"/>
          </a:p>
          <a:p>
            <a:pPr lvl="0" indent="-431800">
              <a:buSzPts val="2400"/>
            </a:pPr>
            <a:r>
              <a:rPr lang="en-US" b="1" dirty="0" smtClean="0"/>
              <a:t>Challenges</a:t>
            </a:r>
            <a:endParaRPr lang="en-US" dirty="0" smtClean="0"/>
          </a:p>
          <a:p>
            <a:pPr lvl="0"/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12" y="714356"/>
            <a:ext cx="10687088" cy="5462607"/>
          </a:xfrm>
        </p:spPr>
        <p:txBody>
          <a:bodyPr/>
          <a:lstStyle/>
          <a:p>
            <a:r>
              <a:rPr lang="en-US" dirty="0" smtClean="0"/>
              <a:t>How does the unit price vary across products and orders?</a:t>
            </a:r>
          </a:p>
          <a:p>
            <a:endParaRPr lang="en-US" dirty="0"/>
          </a:p>
        </p:txBody>
      </p:sp>
      <p:pic>
        <p:nvPicPr>
          <p:cNvPr id="4" name="Picture 3" descr="Screenshot (101).png"/>
          <p:cNvPicPr>
            <a:picLocks noChangeAspect="1"/>
          </p:cNvPicPr>
          <p:nvPr/>
        </p:nvPicPr>
        <p:blipFill>
          <a:blip r:embed="rId2"/>
          <a:srcRect l="15429" t="31241" r="37695" b="8313"/>
          <a:stretch>
            <a:fillRect/>
          </a:stretch>
        </p:blipFill>
        <p:spPr>
          <a:xfrm>
            <a:off x="1595406" y="1714488"/>
            <a:ext cx="5715040" cy="4143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64" y="571480"/>
            <a:ext cx="10615650" cy="77785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Conclusion: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12" y="1285860"/>
            <a:ext cx="10687088" cy="48911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are more products available in Grains &amp; cereals and Beverages category.</a:t>
            </a:r>
          </a:p>
          <a:p>
            <a:r>
              <a:rPr lang="en-US" dirty="0" smtClean="0"/>
              <a:t>Bath soaps and hand sanitizers are the products that ordered in high quantity.</a:t>
            </a:r>
          </a:p>
          <a:p>
            <a:r>
              <a:rPr lang="en-US" dirty="0" smtClean="0"/>
              <a:t>Hand sanitizers and biscuits generated high revenue.</a:t>
            </a:r>
          </a:p>
          <a:p>
            <a:r>
              <a:rPr lang="en-US" dirty="0" smtClean="0"/>
              <a:t>Totally 600 orders are placed by the customers.</a:t>
            </a:r>
          </a:p>
          <a:p>
            <a:r>
              <a:rPr lang="en-US" dirty="0" smtClean="0"/>
              <a:t>January month have seen more no. of orders i.e. 79 and the revenue generated is 70,312.</a:t>
            </a:r>
          </a:p>
          <a:p>
            <a:r>
              <a:rPr lang="en-US" dirty="0" smtClean="0"/>
              <a:t>Totally there are 5 suppliers.</a:t>
            </a:r>
          </a:p>
          <a:p>
            <a:r>
              <a:rPr lang="en-US" dirty="0" smtClean="0"/>
              <a:t>Supplier named </a:t>
            </a:r>
            <a:r>
              <a:rPr lang="en-US" dirty="0" err="1" smtClean="0"/>
              <a:t>Aarya</a:t>
            </a:r>
            <a:r>
              <a:rPr lang="en-US" dirty="0" smtClean="0"/>
              <a:t> supplies most of the products and the revenue generated by this high i.e. 2,21,137.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02" y="571480"/>
            <a:ext cx="10515600" cy="77785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Business Insights 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5860"/>
            <a:ext cx="10515600" cy="4891103"/>
          </a:xfrm>
        </p:spPr>
        <p:txBody>
          <a:bodyPr/>
          <a:lstStyle/>
          <a:p>
            <a:r>
              <a:rPr lang="en-US" dirty="0" smtClean="0"/>
              <a:t>Less products available in snacks and confectioneries.</a:t>
            </a:r>
          </a:p>
          <a:p>
            <a:r>
              <a:rPr lang="en-US" dirty="0" smtClean="0"/>
              <a:t>Beverages, Grains &amp; Cereals generated less revenue though they are many products exists In this category.</a:t>
            </a:r>
          </a:p>
          <a:p>
            <a:r>
              <a:rPr lang="en-US" dirty="0" smtClean="0"/>
              <a:t>October month generated least revenue and no. of products  sold were 32.</a:t>
            </a:r>
          </a:p>
          <a:p>
            <a:r>
              <a:rPr lang="en-US" dirty="0" smtClean="0"/>
              <a:t>Weekdays are experiencing more orders compared to weekends.</a:t>
            </a:r>
          </a:p>
          <a:p>
            <a:r>
              <a:rPr lang="en-US" dirty="0" smtClean="0"/>
              <a:t>Soybean oil is ordered in less quantity.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88" y="642918"/>
            <a:ext cx="10515600" cy="77785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Challenges: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150" y="1571612"/>
            <a:ext cx="10515600" cy="4351338"/>
          </a:xfrm>
        </p:spPr>
        <p:txBody>
          <a:bodyPr/>
          <a:lstStyle/>
          <a:p>
            <a:pPr fontAlgn="base"/>
            <a:r>
              <a:rPr lang="en-US" sz="2400" dirty="0" smtClean="0"/>
              <a:t>Understanding table relationships and applying correct joins.</a:t>
            </a:r>
          </a:p>
          <a:p>
            <a:pPr fontAlgn="base"/>
            <a:r>
              <a:rPr lang="en-US" sz="2400" dirty="0" smtClean="0"/>
              <a:t>Ensuring data consistency with foreign key constraints.</a:t>
            </a:r>
          </a:p>
          <a:p>
            <a:pPr fontAlgn="base"/>
            <a:r>
              <a:rPr lang="en-US" sz="2400" dirty="0" smtClean="0"/>
              <a:t>Handling aggregation across joined tables.</a:t>
            </a:r>
          </a:p>
          <a:p>
            <a:pPr fontAlgn="base"/>
            <a:r>
              <a:rPr lang="en-US" sz="2400" dirty="0" smtClean="0"/>
              <a:t>Extracting time-based trends from date data (especially if in VARCHAR format).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74" y="857232"/>
            <a:ext cx="10758526" cy="78581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Objective of our project: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36" y="1357298"/>
            <a:ext cx="10829964" cy="4819665"/>
          </a:xfrm>
        </p:spPr>
        <p:txBody>
          <a:bodyPr>
            <a:normAutofit/>
          </a:bodyPr>
          <a:lstStyle/>
          <a:p>
            <a:pPr marL="628650" indent="-514350"/>
            <a:endParaRPr lang="en-US" dirty="0" smtClean="0"/>
          </a:p>
          <a:p>
            <a:pPr marL="628650" indent="-514350"/>
            <a:r>
              <a:rPr lang="en-US" sz="2400" dirty="0" smtClean="0"/>
              <a:t>The main goals of this SQL project are:</a:t>
            </a:r>
          </a:p>
          <a:p>
            <a:pPr marL="628650" indent="-514350" fontAlgn="base"/>
            <a:r>
              <a:rPr lang="en-US" sz="2400" dirty="0" smtClean="0"/>
              <a:t>To design and implement a relational database for a grocery store.</a:t>
            </a:r>
          </a:p>
          <a:p>
            <a:pPr marL="628650" indent="-514350" fontAlgn="base"/>
            <a:r>
              <a:rPr lang="en-US" sz="2400" dirty="0" smtClean="0"/>
              <a:t>To retrieve and manipulate data using SQL queries.</a:t>
            </a:r>
          </a:p>
          <a:p>
            <a:pPr marL="628650" indent="-514350" fontAlgn="base"/>
            <a:r>
              <a:rPr lang="en-US" sz="2400" dirty="0" smtClean="0"/>
              <a:t>To perform data analysis for business insights such as top customers, best-selling products, and revenue trends.</a:t>
            </a:r>
          </a:p>
          <a:p>
            <a:pPr marL="628650" indent="-514350" fontAlgn="base"/>
            <a:r>
              <a:rPr lang="en-US" sz="2400" dirty="0" smtClean="0"/>
              <a:t>To practice using joins, aggregations, </a:t>
            </a:r>
            <a:r>
              <a:rPr lang="en-US" sz="2400" dirty="0" err="1" smtClean="0"/>
              <a:t>subqueries</a:t>
            </a:r>
            <a:r>
              <a:rPr lang="en-US" sz="2400" dirty="0" smtClean="0"/>
              <a:t>, and filtering techniques</a:t>
            </a:r>
            <a:r>
              <a:rPr lang="en-US" sz="2400" b="1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12" y="365125"/>
            <a:ext cx="10687088" cy="92073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ER Diagram: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(68).png"/>
          <p:cNvPicPr>
            <a:picLocks noChangeAspect="1"/>
          </p:cNvPicPr>
          <p:nvPr/>
        </p:nvPicPr>
        <p:blipFill>
          <a:blip r:embed="rId2"/>
          <a:srcRect l="18359" t="17692" r="16601" b="10397"/>
          <a:stretch>
            <a:fillRect/>
          </a:stretch>
        </p:blipFill>
        <p:spPr>
          <a:xfrm>
            <a:off x="452398" y="1285860"/>
            <a:ext cx="11430080" cy="4929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40" y="365125"/>
            <a:ext cx="10258460" cy="99217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Analysis: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7298"/>
            <a:ext cx="10515600" cy="4819665"/>
          </a:xfrm>
        </p:spPr>
        <p:txBody>
          <a:bodyPr/>
          <a:lstStyle/>
          <a:p>
            <a:pPr marL="628650" indent="-514350">
              <a:buNone/>
            </a:pPr>
            <a:r>
              <a:rPr lang="en-US" b="1" dirty="0" smtClean="0"/>
              <a:t>1. Customer </a:t>
            </a:r>
            <a:r>
              <a:rPr lang="en-US" b="1" dirty="0" smtClean="0"/>
              <a:t>Insights:</a:t>
            </a:r>
          </a:p>
          <a:p>
            <a:r>
              <a:rPr lang="en-US" dirty="0" smtClean="0"/>
              <a:t>How many unique customers have placed orders?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shot (77).png"/>
          <p:cNvPicPr>
            <a:picLocks noChangeAspect="1"/>
          </p:cNvPicPr>
          <p:nvPr/>
        </p:nvPicPr>
        <p:blipFill>
          <a:blip r:embed="rId2"/>
          <a:srcRect l="15429" t="30199" r="37109" b="41662"/>
          <a:stretch>
            <a:fillRect/>
          </a:stretch>
        </p:blipFill>
        <p:spPr>
          <a:xfrm>
            <a:off x="1738282" y="2857496"/>
            <a:ext cx="5786478" cy="192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398" y="285728"/>
            <a:ext cx="10901402" cy="589123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Which customers have placed the highest number of orders?</a:t>
            </a:r>
          </a:p>
          <a:p>
            <a:endParaRPr lang="en-US" dirty="0"/>
          </a:p>
        </p:txBody>
      </p:sp>
      <p:pic>
        <p:nvPicPr>
          <p:cNvPr id="5" name="Picture 4" descr="Screenshot (78).png"/>
          <p:cNvPicPr>
            <a:picLocks noChangeAspect="1"/>
          </p:cNvPicPr>
          <p:nvPr/>
        </p:nvPicPr>
        <p:blipFill>
          <a:blip r:embed="rId2"/>
          <a:srcRect l="15429" t="33325" r="37109" b="8313"/>
          <a:stretch>
            <a:fillRect/>
          </a:stretch>
        </p:blipFill>
        <p:spPr>
          <a:xfrm>
            <a:off x="2238348" y="1857364"/>
            <a:ext cx="5786478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body" idx="1"/>
          </p:nvPr>
        </p:nvSpPr>
        <p:spPr>
          <a:xfrm>
            <a:off x="523875" y="357188"/>
            <a:ext cx="10829925" cy="5819775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What is the total and average purchase value per customer?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Screenshot (79).png"/>
          <p:cNvPicPr>
            <a:picLocks noChangeAspect="1"/>
          </p:cNvPicPr>
          <p:nvPr/>
        </p:nvPicPr>
        <p:blipFill>
          <a:blip r:embed="rId2"/>
          <a:srcRect l="15429" t="24987" r="39453" b="7271"/>
          <a:stretch>
            <a:fillRect/>
          </a:stretch>
        </p:blipFill>
        <p:spPr>
          <a:xfrm>
            <a:off x="2309786" y="1643050"/>
            <a:ext cx="5500726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398" y="357166"/>
            <a:ext cx="10901402" cy="581979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Who are the top 5 customers by total purchase amount?</a:t>
            </a:r>
            <a:endParaRPr lang="en-US" b="1" dirty="0" smtClean="0"/>
          </a:p>
        </p:txBody>
      </p:sp>
      <p:pic>
        <p:nvPicPr>
          <p:cNvPr id="5" name="Picture 4" descr="Screenshot (80).png"/>
          <p:cNvPicPr>
            <a:picLocks noChangeAspect="1"/>
          </p:cNvPicPr>
          <p:nvPr/>
        </p:nvPicPr>
        <p:blipFill>
          <a:blip r:embed="rId2"/>
          <a:srcRect l="15429" t="24988" r="38281" b="20819"/>
          <a:stretch>
            <a:fillRect/>
          </a:stretch>
        </p:blipFill>
        <p:spPr>
          <a:xfrm>
            <a:off x="2238348" y="1785926"/>
            <a:ext cx="5643602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617</Words>
  <PresentationFormat>Custom</PresentationFormat>
  <Paragraphs>86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Lato Black</vt:lpstr>
      <vt:lpstr>Libre Baskerville</vt:lpstr>
      <vt:lpstr>Office Theme</vt:lpstr>
      <vt:lpstr>Slide 1</vt:lpstr>
      <vt:lpstr>Slide 2</vt:lpstr>
      <vt:lpstr>Agenda</vt:lpstr>
      <vt:lpstr>Objective of our project:</vt:lpstr>
      <vt:lpstr>ER Diagram:</vt:lpstr>
      <vt:lpstr>Analysis: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Conclusion:</vt:lpstr>
      <vt:lpstr>Business Insights :</vt:lpstr>
      <vt:lpstr>Challenges: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Raghu Ram Aduri</dc:creator>
  <cp:lastModifiedBy>Dell</cp:lastModifiedBy>
  <cp:revision>5</cp:revision>
  <dcterms:created xsi:type="dcterms:W3CDTF">2021-02-16T05:19:01Z</dcterms:created>
  <dcterms:modified xsi:type="dcterms:W3CDTF">2025-06-11T13:22:05Z</dcterms:modified>
</cp:coreProperties>
</file>